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3132-0690-4FD2-87A2-CA1C2BE857A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34B8-00E8-4BA5-92D0-E59D80E3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3132-0690-4FD2-87A2-CA1C2BE857A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34B8-00E8-4BA5-92D0-E59D80E3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3132-0690-4FD2-87A2-CA1C2BE857A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34B8-00E8-4BA5-92D0-E59D80E3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3132-0690-4FD2-87A2-CA1C2BE857A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34B8-00E8-4BA5-92D0-E59D80E3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3132-0690-4FD2-87A2-CA1C2BE857A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34B8-00E8-4BA5-92D0-E59D80E3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3132-0690-4FD2-87A2-CA1C2BE857A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34B8-00E8-4BA5-92D0-E59D80E3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3132-0690-4FD2-87A2-CA1C2BE857A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34B8-00E8-4BA5-92D0-E59D80E3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3132-0690-4FD2-87A2-CA1C2BE857A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7A34B8-00E8-4BA5-92D0-E59D80E353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3132-0690-4FD2-87A2-CA1C2BE857A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34B8-00E8-4BA5-92D0-E59D80E3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3132-0690-4FD2-87A2-CA1C2BE857A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77A34B8-00E8-4BA5-92D0-E59D80E3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C5A3132-0690-4FD2-87A2-CA1C2BE857A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34B8-00E8-4BA5-92D0-E59D80E3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C5A3132-0690-4FD2-87A2-CA1C2BE857A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77A34B8-00E8-4BA5-92D0-E59D80E3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audio" Target="../media/audio3.wav"/><Relationship Id="rId7" Type="http://schemas.openxmlformats.org/officeDocument/2006/relationships/image" Target="../media/image4.wmf"/><Relationship Id="rId12" Type="http://schemas.openxmlformats.org/officeDocument/2006/relationships/image" Target="../media/image9.png"/><Relationship Id="rId2" Type="http://schemas.openxmlformats.org/officeDocument/2006/relationships/audio" Target="file:///C:\Documents%20and%20Settings\brooknerj\Local%20Settings\Temporary%20Internet%20Files\Content.IE5\52Y9I7SK\MS910220416%5b1%5d.wav" TargetMode="External"/><Relationship Id="rId1" Type="http://schemas.openxmlformats.org/officeDocument/2006/relationships/audio" Target="../media/audio2.wav"/><Relationship Id="rId6" Type="http://schemas.openxmlformats.org/officeDocument/2006/relationships/image" Target="../media/image3.gif"/><Relationship Id="rId11" Type="http://schemas.openxmlformats.org/officeDocument/2006/relationships/image" Target="../media/image8.png"/><Relationship Id="rId5" Type="http://schemas.openxmlformats.org/officeDocument/2006/relationships/audio" Target="../media/audio4.wav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80010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Leonardo </a:t>
            </a:r>
            <a:r>
              <a:rPr lang="en-US" dirty="0" err="1" smtClean="0"/>
              <a:t>Da</a:t>
            </a:r>
            <a:r>
              <a:rPr lang="en-US" dirty="0" smtClean="0"/>
              <a:t> Vinci the </a:t>
            </a:r>
            <a:r>
              <a:rPr lang="en-US" dirty="0"/>
              <a:t>I</a:t>
            </a:r>
            <a:r>
              <a:rPr lang="en-US" dirty="0" smtClean="0"/>
              <a:t>nventor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6096000"/>
            <a:ext cx="2819400" cy="533400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 smtClean="0">
                <a:solidFill>
                  <a:srgbClr val="00B0F0"/>
                </a:solidFill>
              </a:rPr>
              <a:t>By: Jennah Brookner</a:t>
            </a:r>
            <a:endParaRPr lang="en-US" sz="2600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Documents and Settings\brooknerj\Local Settings\Temporary Internet Files\Content.IE5\5RKLDOF5\MC9003536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14800"/>
            <a:ext cx="2362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             </a:t>
            </a:r>
            <a:r>
              <a:rPr lang="en-US" sz="5400" dirty="0" smtClean="0">
                <a:solidFill>
                  <a:srgbClr val="FF33CC"/>
                </a:solidFill>
              </a:rPr>
              <a:t>Starting out</a:t>
            </a:r>
            <a:endParaRPr lang="en-US" sz="5400" dirty="0">
              <a:solidFill>
                <a:srgbClr val="FF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467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FF33CC"/>
                </a:solidFill>
                <a:latin typeface="Algerian" pitchFamily="82" charset="0"/>
                <a:cs typeface="Aharoni" pitchFamily="2" charset="-79"/>
              </a:rPr>
              <a:t>Leonardo was working for </a:t>
            </a:r>
            <a:r>
              <a:rPr lang="en-US" sz="4000" dirty="0" smtClean="0">
                <a:latin typeface="Algerian" pitchFamily="82" charset="0"/>
                <a:cs typeface="Aharoni" pitchFamily="2" charset="-79"/>
              </a:rPr>
              <a:t>the duke of Milan. While </a:t>
            </a:r>
            <a:r>
              <a:rPr lang="en-US" sz="4000" dirty="0" smtClean="0">
                <a:solidFill>
                  <a:srgbClr val="FF33CC"/>
                </a:solidFill>
                <a:latin typeface="Algerian" pitchFamily="82" charset="0"/>
                <a:cs typeface="Aharoni" pitchFamily="2" charset="-79"/>
              </a:rPr>
              <a:t>he was there he invented </a:t>
            </a:r>
            <a:r>
              <a:rPr lang="en-US" sz="4000" dirty="0" smtClean="0">
                <a:latin typeface="Algerian" pitchFamily="82" charset="0"/>
                <a:cs typeface="Aharoni" pitchFamily="2" charset="-79"/>
              </a:rPr>
              <a:t>the anemometer and a </a:t>
            </a:r>
            <a:r>
              <a:rPr lang="en-US" sz="4000" dirty="0" smtClean="0">
                <a:solidFill>
                  <a:srgbClr val="FF33CC"/>
                </a:solidFill>
                <a:latin typeface="Algerian" pitchFamily="82" charset="0"/>
                <a:cs typeface="Aharoni" pitchFamily="2" charset="-79"/>
              </a:rPr>
              <a:t>clay model of a horse</a:t>
            </a:r>
            <a:r>
              <a:rPr lang="en-US" sz="2800" dirty="0" smtClean="0">
                <a:latin typeface="Algerian" pitchFamily="82" charset="0"/>
                <a:cs typeface="Aharoni" pitchFamily="2" charset="-79"/>
              </a:rPr>
              <a:t>.</a:t>
            </a:r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2052" name="Picture 4" descr="C:\Documents and Settings\brooknerj\Local Settings\Temporary Internet Files\Content.IE5\M5115SR4\MM9002364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19600"/>
            <a:ext cx="2762250" cy="1828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C 0.0092 0.01226 0.01771 0.02176 0.03038 0.02592 C 0.0401 0.0324 0.04826 0.03888 0.05868 0.04328 C 0.07639 0.0412 0.08646 0.03912 0.10208 0.03171 C 0.10434 0.02893 0.10694 0.02662 0.10868 0.02314 C 0.10989 0.0206 0.1092 0.01643 0.11076 0.01435 C 0.11406 0.00995 0.11944 0.01064 0.12378 0.00856 C 0.13177 0.00949 0.1401 0.00856 0.14774 0.01157 C 0.15364 0.01388 0.1566 0.03078 0.16302 0.0375 C 0.175 0.04976 0.1875 0.0574 0.20208 0.06064 C 0.20243 0.06064 0.22448 0.05995 0.23038 0.05486 C 0.24149 0.04513 0.23298 0.04699 0.2434 0.03472 C 0.25121 0.02546 0.26007 0.02453 0.26944 0.02013 C 0.28125 0.02129 0.29496 0.01944 0.30642 0.02592 C 0.32986 0.03912 0.34392 0.0699 0.36944 0.08101 C 0.37795 0.07338 0.38837 0.06782 0.39548 0.05787 C 0.40955 0.03912 0.39392 0.05185 0.41076 0.04051 C 0.42448 0.01273 0.4375 0.01666 0.46302 0.01435 C 0.4967 -0.0007 0.47153 0.00879 0.54132 0.00578 C 0.56337 -0.00186 0.56111 0.00046 0.5934 0.00277 C 0.60955 0.01342 0.59948 0.00601 0.6217 0.02893 C 0.62448 0.03171 0.63871 0.03611 0.6434 0.0375 C 0.65278 0.03657 0.6625 0.03773 0.6717 0.03472 C 0.67795 0.03263 0.68333 0.02708 0.68906 0.02314 C 0.69896 0.01666 0.7092 0.01157 0.71944 0.00578 C 0.72239 0.00416 0.725 0.00069 0.72812 1.85185E-6 C 0.73385 -0.00116 0.73976 1.85185E-6 0.74566 1.85185E-6 " pathEditMode="relative" ptsTypes="ffffffffffffffffffffffffffA">
                                      <p:cBhvr>
                                        <p:cTn id="13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</a:t>
            </a:r>
            <a:r>
              <a:rPr lang="en-US" sz="3600" dirty="0" smtClean="0"/>
              <a:t>Leonardo's inventions/ designs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8307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900" dirty="0" smtClean="0">
                <a:solidFill>
                  <a:srgbClr val="9933FF"/>
                </a:solidFill>
                <a:latin typeface="Algerian" pitchFamily="82" charset="0"/>
              </a:rPr>
              <a:t>Anemometer</a:t>
            </a:r>
          </a:p>
          <a:p>
            <a:pPr>
              <a:buFont typeface="Wingdings" pitchFamily="2" charset="2"/>
              <a:buChar char="Ø"/>
            </a:pPr>
            <a:r>
              <a:rPr lang="en-US" sz="3800" dirty="0" smtClean="0">
                <a:solidFill>
                  <a:srgbClr val="9933FF"/>
                </a:solidFill>
                <a:latin typeface="Euclid" pitchFamily="18" charset="0"/>
              </a:rPr>
              <a:t>Helicopter</a:t>
            </a:r>
          </a:p>
          <a:p>
            <a:pPr>
              <a:buFont typeface="Wingdings" pitchFamily="2" charset="2"/>
              <a:buChar char="Ø"/>
            </a:pPr>
            <a:r>
              <a:rPr lang="en-US" sz="3800" dirty="0" smtClean="0">
                <a:solidFill>
                  <a:srgbClr val="9933FF"/>
                </a:solidFill>
                <a:latin typeface="Bell MT" pitchFamily="18" charset="0"/>
              </a:rPr>
              <a:t>Armored tank</a:t>
            </a:r>
          </a:p>
          <a:p>
            <a:pPr>
              <a:buFont typeface="Wingdings" pitchFamily="2" charset="2"/>
              <a:buChar char="Ø"/>
            </a:pPr>
            <a:r>
              <a:rPr lang="en-US" sz="3800" dirty="0" smtClean="0">
                <a:solidFill>
                  <a:srgbClr val="9933FF"/>
                </a:solidFill>
                <a:latin typeface="Diploma" pitchFamily="2" charset="0"/>
              </a:rPr>
              <a:t>Giant cross bow</a:t>
            </a:r>
          </a:p>
          <a:p>
            <a:pPr>
              <a:buFont typeface="Wingdings" pitchFamily="2" charset="2"/>
              <a:buChar char="Ø"/>
            </a:pPr>
            <a:r>
              <a:rPr lang="en-US" sz="4300" dirty="0" smtClean="0">
                <a:solidFill>
                  <a:srgbClr val="9933FF"/>
                </a:solidFill>
                <a:latin typeface="Niagara Solid" pitchFamily="82" charset="0"/>
              </a:rPr>
              <a:t>Clock</a:t>
            </a:r>
          </a:p>
          <a:p>
            <a:pPr>
              <a:buFont typeface="Wingdings" pitchFamily="2" charset="2"/>
              <a:buChar char="Ø"/>
            </a:pPr>
            <a:r>
              <a:rPr lang="en-US" sz="3800" dirty="0" smtClean="0">
                <a:solidFill>
                  <a:srgbClr val="9933FF"/>
                </a:solidFill>
                <a:latin typeface="Arial Rounded MT Bold" pitchFamily="34" charset="0"/>
              </a:rPr>
              <a:t>Scuba gear</a:t>
            </a:r>
          </a:p>
          <a:p>
            <a:pPr>
              <a:buFont typeface="Wingdings" pitchFamily="2" charset="2"/>
              <a:buChar char="Ø"/>
            </a:pPr>
            <a:r>
              <a:rPr lang="en-US" sz="3800" dirty="0" smtClean="0">
                <a:solidFill>
                  <a:srgbClr val="9933FF"/>
                </a:solidFill>
                <a:latin typeface="Forte" pitchFamily="66" charset="0"/>
              </a:rPr>
              <a:t>Self propelled cart or car</a:t>
            </a:r>
          </a:p>
          <a:p>
            <a:pPr>
              <a:buNone/>
            </a:pPr>
            <a:r>
              <a:rPr lang="en-US" sz="5200" dirty="0" smtClean="0">
                <a:solidFill>
                  <a:srgbClr val="9933FF"/>
                </a:solidFill>
                <a:cs typeface="Aharoni" pitchFamily="2" charset="-79"/>
              </a:rPr>
              <a:t>And many more</a:t>
            </a:r>
            <a:r>
              <a:rPr lang="en-US" sz="3800" dirty="0" smtClean="0">
                <a:solidFill>
                  <a:srgbClr val="9933FF"/>
                </a:solidFill>
              </a:rPr>
              <a:t>.</a:t>
            </a:r>
          </a:p>
          <a:p>
            <a:pPr>
              <a:buNone/>
            </a:pPr>
            <a:endParaRPr lang="en-US" dirty="0" smtClean="0">
              <a:solidFill>
                <a:srgbClr val="9933FF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9933FF"/>
              </a:solidFill>
            </a:endParaRPr>
          </a:p>
        </p:txBody>
      </p:sp>
      <p:pic>
        <p:nvPicPr>
          <p:cNvPr id="3074" name="Picture 2" descr="C:\Documents and Settings\brooknerj\Local Settings\Temporary Internet Files\Content.IE5\OCAVNTBR\MM900041140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4876800"/>
            <a:ext cx="1096433" cy="533400"/>
          </a:xfrm>
          <a:prstGeom prst="rect">
            <a:avLst/>
          </a:prstGeom>
          <a:noFill/>
        </p:spPr>
      </p:pic>
      <p:pic>
        <p:nvPicPr>
          <p:cNvPr id="3075" name="Picture 3" descr="C:\Documents and Settings\brooknerj\Local Settings\Temporary Internet Files\Content.IE5\M5115SR4\MC900417522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1371600"/>
            <a:ext cx="1533655" cy="1295400"/>
          </a:xfrm>
          <a:prstGeom prst="rect">
            <a:avLst/>
          </a:prstGeom>
          <a:noFill/>
        </p:spPr>
      </p:pic>
      <p:pic>
        <p:nvPicPr>
          <p:cNvPr id="3076" name="Picture 4" descr="C:\Documents and Settings\brooknerj\Local Settings\Temporary Internet Files\Content.IE5\K9ZIOYKY\MC900318682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2400" y="1219200"/>
            <a:ext cx="1540212" cy="1447800"/>
          </a:xfrm>
          <a:prstGeom prst="rect">
            <a:avLst/>
          </a:prstGeom>
          <a:noFill/>
        </p:spPr>
      </p:pic>
      <p:pic>
        <p:nvPicPr>
          <p:cNvPr id="3077" name="Picture 5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53000" y="2895600"/>
            <a:ext cx="1361522" cy="1295400"/>
          </a:xfrm>
          <a:prstGeom prst="rect">
            <a:avLst/>
          </a:prstGeom>
          <a:noFill/>
        </p:spPr>
      </p:pic>
      <p:pic>
        <p:nvPicPr>
          <p:cNvPr id="11" name="MS900074879[1].wav">
            <a:hlinkClick r:id="" action="ppaction://media"/>
          </p:cNvPr>
          <p:cNvPicPr>
            <a:picLocks noRot="1" noChangeAspect="1"/>
          </p:cNvPicPr>
          <p:nvPr>
            <a:wavAudioFile r:embed="rId1" name="MS900074879[1].wav"/>
          </p:nvPr>
        </p:nvPicPr>
        <p:blipFill>
          <a:blip r:embed="rId10" cstate="print"/>
          <a:stretch>
            <a:fillRect/>
          </a:stretch>
        </p:blipFill>
        <p:spPr>
          <a:xfrm>
            <a:off x="3429000" y="1905000"/>
            <a:ext cx="304800" cy="304800"/>
          </a:xfrm>
          <a:prstGeom prst="rect">
            <a:avLst/>
          </a:prstGeom>
        </p:spPr>
      </p:pic>
      <p:pic>
        <p:nvPicPr>
          <p:cNvPr id="12" name="MS910220416[1]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5486400" y="5715000"/>
            <a:ext cx="304800" cy="304800"/>
          </a:xfrm>
          <a:prstGeom prst="rect">
            <a:avLst/>
          </a:prstGeom>
        </p:spPr>
      </p:pic>
      <p:pic>
        <p:nvPicPr>
          <p:cNvPr id="14" name="MS900075030[1].wav">
            <a:hlinkClick r:id="" action="ppaction://media"/>
          </p:cNvPr>
          <p:cNvPicPr>
            <a:picLocks noRot="1" noChangeAspect="1"/>
          </p:cNvPicPr>
          <p:nvPr>
            <a:wavAudioFile r:embed="rId3" name="MS900075030[1].wav"/>
          </p:nvPr>
        </p:nvPicPr>
        <p:blipFill>
          <a:blip r:embed="rId12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  <p:sndAc>
      <p:stSnd>
        <p:snd r:embed="rId5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42 0.03981 C 0.03542 0.03981 0.05799 0.03912 0.06372 0.03402 C 0.08004 0.01944 0.06094 0.02963 0.07674 0.02245 C 0.08438 0.00509 0.08472 0.00509 0.09844 -0.0007 C 0.1007 0.00764 0.10486 0.03703 0.11146 0.04282 C 0.11389 0.04514 0.11719 0.04467 0.12014 0.0456 C 0.12309 0.04467 0.12743 0.04629 0.12882 0.04282 C 0.1316 0.03611 0.13021 0.02731 0.13108 0.01967 C 0.13282 0.00532 0.1382 -0.00625 0.1441 -0.01806 C 0.16372 -0.00186 0.15573 -0.0088 0.16806 0.00208 C 0.17049 0.01921 0.17205 0.02963 0.18316 0.03981 C 0.19184 0.03796 0.20139 0.03889 0.20938 0.03402 C 0.21424 0.03102 0.21042 0.01921 0.21372 0.01365 C 0.225 -0.00579 0.2375 -0.01366 0.25504 -0.01806 C 0.25643 -0.02107 0.25816 -0.02385 0.25938 -0.02686 C 0.26094 -0.03056 0.26077 -0.03658 0.26372 -0.03843 C 0.26459 -0.03889 0.27709 -0.03334 0.27882 -0.03264 C 0.28681 -0.03611 0.28542 -0.03241 0.28542 -0.04121 " pathEditMode="relative" ptsTypes="fffffffffffffffffA">
                                      <p:cBhvr>
                                        <p:cTn id="21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8309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104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              </a:t>
            </a:r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sz="7200" dirty="0" smtClean="0">
                <a:solidFill>
                  <a:srgbClr val="FFFF00"/>
                </a:solidFill>
                <a:latin typeface="Agency FB" pitchFamily="34" charset="0"/>
              </a:rPr>
              <a:t>Fun Facts</a:t>
            </a:r>
            <a:endParaRPr lang="en-US" sz="7200" dirty="0">
              <a:solidFill>
                <a:srgbClr val="FFFF00"/>
              </a:solidFill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B0F0"/>
                </a:solidFill>
              </a:rPr>
              <a:t>It took 400 years for the Military to </a:t>
            </a:r>
            <a:r>
              <a:rPr lang="en-US" sz="2800" dirty="0" smtClean="0">
                <a:solidFill>
                  <a:srgbClr val="00B0F0"/>
                </a:solidFill>
              </a:rPr>
              <a:t>recognize the tanks design.</a:t>
            </a:r>
            <a:endParaRPr lang="en-US" sz="2800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B0F0"/>
                </a:solidFill>
              </a:rPr>
              <a:t>When Leonardo built the flying machine he knew that no one could power it by their self.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B0F0"/>
                </a:solidFill>
              </a:rPr>
              <a:t>The clock use to have a dial to track the moons phases.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B0F0"/>
                </a:solidFill>
              </a:rPr>
              <a:t>Leonardo believed that the key to war was mobility that what inspired him the build the revolving bridge.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B0F0"/>
                </a:solidFill>
              </a:rPr>
              <a:t>He lived in more than 2 places.</a:t>
            </a:r>
          </a:p>
          <a:p>
            <a:pPr>
              <a:buFont typeface="Wingdings" pitchFamily="2" charset="2"/>
              <a:buChar char="q"/>
            </a:pP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099" name="Picture 3" descr="C:\Documents and Settings\brooknerj\Local Settings\Temporary Internet Files\Content.IE5\K9ZIOYKY\MC90038369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5715000"/>
            <a:ext cx="2359875" cy="1143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      After Inventing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solidFill>
                  <a:srgbClr val="FF33CC"/>
                </a:solidFill>
                <a:latin typeface="Diploma" pitchFamily="2" charset="0"/>
              </a:rPr>
              <a:t>In 1519 Leonardo died with king François at his side. After his death they built a monument in his honor. </a:t>
            </a:r>
            <a:endParaRPr lang="en-US" sz="5400" dirty="0">
              <a:solidFill>
                <a:srgbClr val="FF33CC"/>
              </a:solidFill>
              <a:latin typeface="Diploma" pitchFamily="2" charset="0"/>
            </a:endParaRPr>
          </a:p>
        </p:txBody>
      </p:sp>
    </p:spTree>
  </p:cSld>
  <p:clrMapOvr>
    <a:masterClrMapping/>
  </p:clrMapOvr>
  <p:transition>
    <p:wheel spokes="8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139</TotalTime>
  <Words>160</Words>
  <Application>Microsoft Office PowerPoint</Application>
  <PresentationFormat>On-screen Show (4:3)</PresentationFormat>
  <Paragraphs>22</Paragraphs>
  <Slides>5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Leonardo Da Vinci the Inventor</vt:lpstr>
      <vt:lpstr>             Starting out</vt:lpstr>
      <vt:lpstr>     Leonardo's inventions/ designs</vt:lpstr>
      <vt:lpstr>                  Fun Facts</vt:lpstr>
      <vt:lpstr>             After Inventing </vt:lpstr>
    </vt:vector>
  </TitlesOfParts>
  <Company>CUSD50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Leonardo da Vinci the Inventor</dc:title>
  <dc:creator>brooknerj</dc:creator>
  <cp:lastModifiedBy>hsimage</cp:lastModifiedBy>
  <cp:revision>17</cp:revision>
  <dcterms:created xsi:type="dcterms:W3CDTF">2012-11-19T14:52:51Z</dcterms:created>
  <dcterms:modified xsi:type="dcterms:W3CDTF">2012-11-20T15:33:09Z</dcterms:modified>
</cp:coreProperties>
</file>